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embeddedFontLst>
    <p:embeddedFont>
      <p:font typeface="Montserrat" pitchFamily="2" charset="0"/>
      <p:regular r:id="rId17"/>
      <p:bold r:id="rId18"/>
      <p:italic r:id="rId19"/>
      <p:boldItalic r:id="rId20"/>
    </p:embeddedFont>
    <p:embeddedFont>
      <p:font typeface="Montserrat ExtraBold" pitchFamily="2" charset="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NXk0mU0G50OFeCy8gyNPr8c6k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2AF3C5-9083-431B-B1DB-B9E003465B50}">
  <a:tblStyle styleId="{5D2AF3C5-9083-431B-B1DB-B9E003465B50}" styleName="Table_0">
    <a:wholeTbl>
      <a:tcTxStyle b="off" i="off">
        <a:font>
          <a:latin typeface="Arial"/>
          <a:ea typeface="Arial"/>
          <a:cs typeface="Arial"/>
        </a:font>
        <a:srgbClr val="333E48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D2CC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FFEAE7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5"/>
  </p:normalViewPr>
  <p:slideViewPr>
    <p:cSldViewPr snapToGrid="0" showGuides="1">
      <p:cViewPr varScale="1">
        <p:scale>
          <a:sx n="102" d="100"/>
          <a:sy n="102" d="100"/>
        </p:scale>
        <p:origin x="192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20014" cy="12001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0" descr="Google Shape;1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1" y="0"/>
            <a:ext cx="1478219" cy="23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1" descr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3" descr="Google Shape;1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32" y="0"/>
            <a:ext cx="114130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eacher.vbudushee.ru/files/uploads/f6f794f31ed48c680b8584a9ab9fc105.pdf" TargetMode="External"/><Relationship Id="rId3" Type="http://schemas.openxmlformats.org/officeDocument/2006/relationships/hyperlink" Target="https://glvrd.ru/" TargetMode="External"/><Relationship Id="rId7" Type="http://schemas.openxmlformats.org/officeDocument/2006/relationships/hyperlink" Target="https://www.figma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DD-VkWj4f2GXUQj0xEzJK18Qte9MGUi4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soy@schoolnano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lltouch.ru/blog/chto-takoe-tselevaya-auditoriya-i-kak-pravilno-ee-opredelit/" TargetMode="External"/><Relationship Id="rId3" Type="http://schemas.openxmlformats.org/officeDocument/2006/relationships/hyperlink" Target="https://teacher.vbudushee.ru/files/uploads/b4eea97d27de04c39310b182537356c4.pdf" TargetMode="External"/><Relationship Id="rId7" Type="http://schemas.openxmlformats.org/officeDocument/2006/relationships/hyperlink" Target="https://asana.com/ru/resources/vision-stateme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acher.vbudushee.ru/files/uploads/f13f757c9b28e5211455ed517c9ec6c3.pdf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killbox.ru/media/marketing/vkontakte-likee-a-mozhet-byt-tenchat-bolshoy-obzor-sotssetey-dlya-biznesa-v-2022-godu/" TargetMode="External"/><Relationship Id="rId3" Type="http://schemas.openxmlformats.org/officeDocument/2006/relationships/hyperlink" Target="https://smmplanner.com/blog/12-shagov-sozdaniya-smm-strategii/" TargetMode="External"/><Relationship Id="rId7" Type="http://schemas.openxmlformats.org/officeDocument/2006/relationships/hyperlink" Target="https://practicum.yandex.ru/blog/kak-podgotovit-kontent-pla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no-grad.ru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" descr="partners_institu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9782" y="5426915"/>
            <a:ext cx="2398275" cy="140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" descr="partners_lig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432" y="5556735"/>
            <a:ext cx="2155775" cy="12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"/>
          <p:cNvSpPr txBox="1"/>
          <p:nvPr/>
        </p:nvSpPr>
        <p:spPr>
          <a:xfrm>
            <a:off x="342323" y="2417975"/>
            <a:ext cx="8509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МАСТЕРСКАЯ </a:t>
            </a:r>
            <a:endParaRPr sz="4400" b="1" i="0" u="none" strike="noStrike" cap="none">
              <a:solidFill>
                <a:srgbClr val="3300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SMM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endParaRPr sz="3800" b="1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401575" y="3949450"/>
            <a:ext cx="700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lang="en-US" sz="2100" b="1" i="0" u="none" strike="noStrike" cap="none">
                <a:solidFill>
                  <a:srgbClr val="7CB3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Управляем временем и вниманием людей через соцсети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1612" y="1548275"/>
            <a:ext cx="3761450" cy="37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Шрифт, Графика, снимок экрана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968B6B1-C945-8623-E785-39B93106A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23" y="240175"/>
            <a:ext cx="4240828" cy="7280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/>
          <p:nvPr/>
        </p:nvSpPr>
        <p:spPr>
          <a:xfrm>
            <a:off x="698110" y="412174"/>
            <a:ext cx="76539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3"/>
          <p:cNvSpPr txBox="1"/>
          <p:nvPr/>
        </p:nvSpPr>
        <p:spPr>
          <a:xfrm>
            <a:off x="1632400" y="2154900"/>
            <a:ext cx="8080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Сервис «Главред»: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https://glvrd.ru/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3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2061686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3"/>
          <p:cNvSpPr txBox="1"/>
          <p:nvPr/>
        </p:nvSpPr>
        <p:spPr>
          <a:xfrm>
            <a:off x="1632400" y="4937650"/>
            <a:ext cx="76539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Курс по основам Figma: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https://www.youtube.com/playlist?list=PLDD-VkWj4f2GXUQj0xEzJK18Qte9MGUi4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"/>
          <p:cNvSpPr txBox="1"/>
          <p:nvPr/>
        </p:nvSpPr>
        <p:spPr>
          <a:xfrm>
            <a:off x="1632397" y="2998912"/>
            <a:ext cx="8829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Сервис Figma: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https://www.figma.com/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1632400" y="3918850"/>
            <a:ext cx="80805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Осваиваем интеллект-карты: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https://teacher.vbudushee.ru/files/uploads/f6f794f31ed48c680b8584a9ab9fc105.pdf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3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2948566"/>
            <a:ext cx="524828" cy="52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4104139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5127785"/>
            <a:ext cx="524828" cy="52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"/>
          <p:cNvSpPr txBox="1"/>
          <p:nvPr/>
        </p:nvSpPr>
        <p:spPr>
          <a:xfrm>
            <a:off x="686248" y="365000"/>
            <a:ext cx="877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События года для всех мастерских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 descr="Изображение выглядит как снимок экрана, текст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A92235B-6DAF-D3FE-74DC-A605B4DE4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6054"/>
            <a:ext cx="12172158" cy="48140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/>
          <p:nvPr/>
        </p:nvSpPr>
        <p:spPr>
          <a:xfrm>
            <a:off x="761425" y="428500"/>
            <a:ext cx="5670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Мастер-полка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761423" y="1202475"/>
            <a:ext cx="547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761426" y="2141093"/>
            <a:ext cx="5304000" cy="405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429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Здесь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собираются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книги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которые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зарабатываете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выполняя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задачи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мастерской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вам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школьной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библиотеке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могут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появится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новые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хорошие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книги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rtl="0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Их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сможет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прочесть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каждый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кто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хочет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научиться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делать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выбор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развить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себе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оптимизм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сформировать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жизнестойкость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или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просто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получить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удовольствие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увлекательного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чтения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1" name="Google Shape;26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2750" y="340288"/>
            <a:ext cx="4733925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/>
          <p:nvPr/>
        </p:nvSpPr>
        <p:spPr>
          <a:xfrm>
            <a:off x="672710" y="6026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качестве напутствия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595475" y="1677950"/>
            <a:ext cx="5176800" cy="47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1900" b="1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Личностный потенциал</a:t>
            </a:r>
            <a:r>
              <a:rPr lang="en-US" sz="19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 — это способность наращивать и распоряжаться личными ресурсами: способностями, эмоциями и своей энергией.</a:t>
            </a:r>
            <a:endParaRPr sz="19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endParaRPr sz="19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19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US" sz="1900" b="1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мастерской SMM </a:t>
            </a:r>
            <a:r>
              <a:rPr lang="en-US" sz="19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вы узнаете, как отразить идеи и ценности «Мастерских роста» в социальных медиа. А заодно разберетесь, почему запустить качественный образовательный проект в социальных сетях гораздо проще, если вы умеете грамотно использовать личные ресурсы.</a:t>
            </a:r>
            <a:endParaRPr sz="19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8" name="Google Shape;268;p16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6"/>
          <p:cNvPicPr preferRelativeResize="0"/>
          <p:nvPr/>
        </p:nvPicPr>
        <p:blipFill rotWithShape="1">
          <a:blip r:embed="rId4">
            <a:alphaModFix/>
          </a:blip>
          <a:srcRect l="-138629" t="51609" r="138630" b="-51608"/>
          <a:stretch/>
        </p:blipFill>
        <p:spPr>
          <a:xfrm>
            <a:off x="152400" y="3742631"/>
            <a:ext cx="4477374" cy="29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3827" y="1321074"/>
            <a:ext cx="4348899" cy="434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/>
          <p:nvPr/>
        </p:nvSpPr>
        <p:spPr>
          <a:xfrm>
            <a:off x="672710" y="6026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Автор-эксперт мастерской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539719" y="3852438"/>
            <a:ext cx="59580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1900" b="1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Цой</a:t>
            </a:r>
            <a:r>
              <a:rPr lang="en-US" sz="1900" b="1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00" b="1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Владислав</a:t>
            </a:r>
            <a:r>
              <a:rPr lang="en-US" sz="1900" b="1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00" b="1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Владиславович</a:t>
            </a:r>
            <a:r>
              <a:rPr lang="en-US" sz="19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 — SMM-</a:t>
            </a:r>
            <a:r>
              <a:rPr lang="en-US" sz="19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специалист</a:t>
            </a:r>
            <a:r>
              <a:rPr lang="en-US" sz="19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«</a:t>
            </a:r>
            <a:r>
              <a:rPr lang="en-US" sz="19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Школьной</a:t>
            </a:r>
            <a:r>
              <a:rPr lang="en-US" sz="19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лиги</a:t>
            </a:r>
            <a:r>
              <a:rPr lang="en-US" sz="19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1900" b="0" i="0" u="none" strike="noStrike" cap="none" dirty="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endParaRPr sz="1900" b="0" i="0" u="none" strike="noStrike" cap="none" dirty="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19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Email: </a:t>
            </a:r>
            <a:r>
              <a:rPr lang="en-US" sz="1900" b="0" i="0" u="sng" strike="noStrike" cap="none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tsoy@schoolnano.ru</a:t>
            </a:r>
            <a:r>
              <a:rPr lang="en-US" sz="19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900" b="0" i="0" u="none" strike="noStrike" cap="none" dirty="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19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Телефон</a:t>
            </a:r>
            <a:r>
              <a:rPr lang="en-US" sz="19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900" b="0" i="0" u="none" strike="noStrike" cap="none" dirty="0" err="1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What’S</a:t>
            </a:r>
            <a:r>
              <a:rPr lang="en-US" sz="1900" b="0" i="0" u="none" strike="noStrike" cap="none" dirty="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App, Telegram): +79588340571</a:t>
            </a:r>
            <a:endParaRPr sz="1900" b="0" i="0" u="none" strike="noStrike" cap="none" dirty="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7" name="Google Shape;277;p17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7"/>
          <p:cNvPicPr preferRelativeResize="0"/>
          <p:nvPr/>
        </p:nvPicPr>
        <p:blipFill rotWithShape="1">
          <a:blip r:embed="rId5">
            <a:alphaModFix/>
          </a:blip>
          <a:srcRect l="-138629" t="51610" r="138630" b="-51609"/>
          <a:stretch/>
        </p:blipFill>
        <p:spPr>
          <a:xfrm>
            <a:off x="152400" y="3742631"/>
            <a:ext cx="4477374" cy="29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65500" y="3408050"/>
            <a:ext cx="2398350" cy="23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/>
          <p:nvPr/>
        </p:nvSpPr>
        <p:spPr>
          <a:xfrm>
            <a:off x="686248" y="649375"/>
            <a:ext cx="745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Что будет на мастерской?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698100" y="1605300"/>
            <a:ext cx="62034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Население Земли в 2022 году перевалило за 8 млрд. И 4,5 млрд — больше половины — зарегистрированы в соцсетях. </a:t>
            </a:r>
            <a:endParaRPr sz="17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endParaRPr sz="17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Почему соцсети так популярны? Как они устроены? Эти вещи мы обязательно обсудим на мастерской.</a:t>
            </a:r>
            <a:endParaRPr sz="17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endParaRPr sz="17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Разберёмся, как подбирать площадки для своих проектов. Потренируемся писать посты, делать карточки и познакомимся с другими популярными форматами.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2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0000" y="2335550"/>
            <a:ext cx="2908300" cy="31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"/>
          <p:cNvSpPr txBox="1"/>
          <p:nvPr/>
        </p:nvSpPr>
        <p:spPr>
          <a:xfrm>
            <a:off x="8568231" y="3397212"/>
            <a:ext cx="2631900" cy="19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мастерской SMM учатся запускать</a:t>
            </a:r>
            <a:endParaRPr sz="19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 социальных сетях образовательные проекты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8773" y="1164750"/>
            <a:ext cx="2030758" cy="2030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3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"/>
          <p:cNvSpPr txBox="1"/>
          <p:nvPr/>
        </p:nvSpPr>
        <p:spPr>
          <a:xfrm>
            <a:off x="709950" y="470450"/>
            <a:ext cx="85719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29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Чем занимаются SMM-специалисты?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 txBox="1"/>
          <p:nvPr/>
        </p:nvSpPr>
        <p:spPr>
          <a:xfrm>
            <a:off x="709950" y="1375450"/>
            <a:ext cx="6215700" cy="4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Многие думают, будто SMM-специалисты лишь пишут простые подводки и постят мемы. На самом деле всё сложнее.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SMM-специалисты придумывают, как отразить идеи и ценности проекта в социальных сетях, растят лояльное комьюнити, формируют тональность. И иногда действительно делают мемы.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endParaRPr sz="1400" b="0" i="0" u="none" strike="noStrike" cap="non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Что мы можем сделать на мастерской: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паблик VK с лайфхаками для школьников и учителей,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Telegram-канал с научно-популярными статьями, которые дополнят школьную программу,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образовательное медиа с мемными иллюстрациями,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много чего ещё.</a:t>
            </a: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" name="Google Shape;5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6525" y="1634175"/>
            <a:ext cx="4092600" cy="40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/>
          <p:nvPr/>
        </p:nvSpPr>
        <p:spPr>
          <a:xfrm>
            <a:off x="686248" y="649375"/>
            <a:ext cx="745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Чему вы научитесь?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698100" y="1605300"/>
            <a:ext cx="6314100" cy="23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457200" marR="0" lvl="0" indent="-3365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Char char="●"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использовать личные ресурсы при запуске образовательного проекта,</a:t>
            </a:r>
            <a:endParaRPr sz="17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65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Char char="●"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формировать SMM-стратегию проекта,</a:t>
            </a:r>
            <a:endParaRPr sz="17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65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Char char="●"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составлять и редактировать контент-планы,</a:t>
            </a:r>
            <a:endParaRPr sz="17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65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Char char="●"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создавать оформление для социальных сетей,</a:t>
            </a:r>
            <a:endParaRPr sz="17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65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Char char="●"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придумывать необычные форматы постов,</a:t>
            </a:r>
            <a:endParaRPr sz="17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65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Char char="●"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писать посты для социальных сетей.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4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7875" y="2355200"/>
            <a:ext cx="3498450" cy="34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 понять, подходит ли мне мастерская?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"/>
          <p:cNvSpPr txBox="1"/>
          <p:nvPr/>
        </p:nvSpPr>
        <p:spPr>
          <a:xfrm>
            <a:off x="1448211" y="1959460"/>
            <a:ext cx="6601500" cy="3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больше узнать о современных медиа</a:t>
            </a:r>
            <a:endParaRPr sz="1400" b="0" i="0" u="none" strike="noStrike" cap="non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научиться писать журналистские тексты</a:t>
            </a:r>
            <a:endParaRPr sz="1400" b="0" i="0" u="none" strike="noStrike" cap="non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завести или улучшить свой блог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организовать школьную редакцию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разобраться, что такое SMM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 хочу узнать, как устроены социальные сети</a:t>
            </a:r>
            <a:endParaRPr sz="1700" b="0" i="0" u="none" strike="noStrike" cap="non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5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5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084" y="1959446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5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912" y="2512512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5" descr="Изображе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1867" y="3119435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5" descr="Изображе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0551" y="3717986"/>
            <a:ext cx="392431" cy="54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5" descr="Изображе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4230" y="4290501"/>
            <a:ext cx="465074" cy="59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5" descr="Изображени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230" y="4912286"/>
            <a:ext cx="465074" cy="47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Танец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75CDAD0-A20C-B168-7F3D-987FFBD594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1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E3FA4A-C9BF-F0CE-2A1C-77C0F09A7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снимок экран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5AF181F-8A0D-678F-D8C0-9CFD167B01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8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1632400" y="1881200"/>
            <a:ext cx="80805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Как проводить SWOT-анализ: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https://teacher.vbudushee.ru/files/uploads/b4eea97d27de04c39310b182537356c4.pdf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1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2061686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 txBox="1"/>
          <p:nvPr/>
        </p:nvSpPr>
        <p:spPr>
          <a:xfrm>
            <a:off x="1632400" y="4937650"/>
            <a:ext cx="76539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Метод Уолта Диснея для генерации идей: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https://teacher.vbudushee.ru/files/uploads/f13f757c9b28e5211455ed517c9ec6c3.pdf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1632397" y="2900024"/>
            <a:ext cx="8829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Как создать концепцию проекта (компании):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https://asana.com/ru/resources/vision-statement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1632400" y="3918850"/>
            <a:ext cx="80805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Рекомендации для изучения своей целевой аудитории: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https://www.calltouch.ru/blog/chto-takoe-tselevaya-auditoriya-i-kak-pravilno-ee-opredelit/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2948566"/>
            <a:ext cx="524828" cy="52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4104139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5127785"/>
            <a:ext cx="524828" cy="52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/>
        </p:nvSpPr>
        <p:spPr>
          <a:xfrm>
            <a:off x="698110" y="412174"/>
            <a:ext cx="76539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1632400" y="2013150"/>
            <a:ext cx="80805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Основы SMM-стратегии: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https://smmplanner.com/blog/12-shagov-sozdaniya-smm-strategii/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2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2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2061686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2"/>
          <p:cNvSpPr txBox="1"/>
          <p:nvPr/>
        </p:nvSpPr>
        <p:spPr>
          <a:xfrm>
            <a:off x="1632400" y="5228775"/>
            <a:ext cx="76539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Платформа «Цифровой Наноград»: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https://nano-grad.ru/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1632397" y="2900024"/>
            <a:ext cx="88290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Учимся составлять контент-план: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https://practicum.yandex.ru/blog/kak-podgotovit-kontent-plan/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1632400" y="3918850"/>
            <a:ext cx="80805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Обзор социальных сетей: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https://skillbox.ru/media/marketing/vkontakte-likee-a-mozhet-byt-tenchat-bolshoy-obzor-sotssetey-dlya-biznesa-v-2022-godu/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2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2948566"/>
            <a:ext cx="524828" cy="52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4104139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2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5127785"/>
            <a:ext cx="524828" cy="52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Macintosh PowerPoint</Application>
  <PresentationFormat>Широкоэкранный</PresentationFormat>
  <Paragraphs>64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Montserrat ExtraBold</vt:lpstr>
      <vt:lpstr>Arial</vt:lpstr>
      <vt:lpstr>Montserrat</vt:lpstr>
      <vt:lpstr>Calibri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Andrey Tiaglyy</cp:lastModifiedBy>
  <cp:revision>1</cp:revision>
  <dcterms:modified xsi:type="dcterms:W3CDTF">2025-10-11T20:23:38Z</dcterms:modified>
</cp:coreProperties>
</file>